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80" r:id="rId9"/>
    <p:sldId id="257" r:id="rId10"/>
    <p:sldId id="258" r:id="rId11"/>
    <p:sldId id="260" r:id="rId12"/>
    <p:sldId id="259" r:id="rId13"/>
    <p:sldId id="261" r:id="rId14"/>
    <p:sldId id="262" r:id="rId15"/>
    <p:sldId id="275" r:id="rId16"/>
    <p:sldId id="263" r:id="rId17"/>
    <p:sldId id="274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83" r:id="rId2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CD5"/>
    <a:srgbClr val="2F81BB"/>
    <a:srgbClr val="FDD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190" autoAdjust="0"/>
  </p:normalViewPr>
  <p:slideViewPr>
    <p:cSldViewPr snapToGrid="0">
      <p:cViewPr varScale="1">
        <p:scale>
          <a:sx n="53" d="100"/>
          <a:sy n="5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0D8166B-E3C2-4863-B564-2AE299B3DF01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A4AC8B2-C608-46DA-9FED-C30245439B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848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Diastolic pressure of &lt;60 mmHg is associated with increased mortality in community-acquired pneumonia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pneumothorax, hypotension may indicate the development of ‘tension’ with reduction in venous return to the heart and risk of cardiac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arrest.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Pulsus paradoxus is an exaggeration of the normal variability of pulse volume with the respiratory cycle.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fall in pulse volume and consequent fall in systolic blood pressure of &gt;10 mmHg during inspiration is abnormal and can occur in cardiac tamponade 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664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*On inspiration, air rapidly enters these distal airways, and the alveoli and small bronchi open abruptly, producing the crackling noise.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 These crackles sound coarse, have a gurgling quality and change if the secretions are dislodged by coughing. </a:t>
            </a:r>
            <a:br>
              <a:rPr lang="en-US" dirty="0"/>
            </a:br>
            <a:endParaRPr lang="ar-IQ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199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*Because airways normally dilate during inspiration and narrow on expiration</a:t>
            </a:r>
          </a:p>
          <a:p>
            <a:r>
              <a:rPr lang="en-US" dirty="0"/>
              <a:t>**Poor guide to severity of airflow obstruction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heard only on deep breathing at the end of inspiration and beginning of expiration. A pleural rub is usually associated with pleuritic pain and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169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523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anaemic</a:t>
            </a:r>
            <a:r>
              <a:rPr lang="en-US" dirty="0"/>
              <a:t> or </a:t>
            </a:r>
            <a:r>
              <a:rPr lang="en-US" dirty="0" err="1"/>
              <a:t>hypovolaemic</a:t>
            </a:r>
            <a:r>
              <a:rPr lang="en-US" dirty="0"/>
              <a:t> patients, you may not see cyanosis because severe hypoxia is required to produce the necessary concentration of deoxygenated haemoglobin. </a:t>
            </a:r>
          </a:p>
          <a:p>
            <a:pPr marL="0" indent="0">
              <a:buNone/>
            </a:pPr>
            <a:r>
              <a:rPr lang="en-US" dirty="0"/>
              <a:t>Patients with polycythaemia become cyanosed at higher arterial oxygen tensions. 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37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Pronounced clubbing of fingers and toes occurs, with pain and swelling affecting the wrists and ankles. X-rays of the distal forearm and lower legs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subperiosteal new bone formation separate from the cortex of the long bones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327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910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Reduce ventilatory capacity and increase the work of breathing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These patients develop progressive ventilatory failure with carbon dioxide retention and cor-pulmonale at an early age. </a:t>
            </a:r>
            <a:endParaRPr lang="ar-IQ" dirty="0">
              <a:latin typeface="Arial Rounded MT Bold" panose="020F0704030504030204" pitchFamily="34" charset="0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336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Listen with the patient relaxed and breathing deeply through his open mouth. Avoid asking him to breathe deeply for prolonged periods, as this causes giddiness and even tetany. </a:t>
            </a:r>
            <a:br>
              <a:rPr lang="en-US" dirty="0"/>
            </a:br>
            <a:r>
              <a:rPr lang="en-US" dirty="0"/>
              <a:t>Auscultate each side alternately, comparing findings over a large number of equivalent positions to ensure that you do  not miss localized abnormalities.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Listen: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■  anteriorly from above the clavicle down to the sixth rib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■  laterally from the axilla to the eighth rib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■  posteriorly down to the level of the 11th rib.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 the quality and amplitude of the breath sounds. Identify any gap between inspiration and expiration, and listen for added sounds. Avoid auscultation within 3 cm of the midline anteriorly or posteriorly, as these areas may transmit sounds directly from the trachea or main bronchi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3603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it tends to exclude the possibility of an obstructing lung cancer. </a:t>
            </a:r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85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due to enhanced transmission of high-frequency noise across abnormal lung, with lower frequencies filtered out </a:t>
            </a:r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C8B2-C608-46DA-9FED-C30245439BB0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9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61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91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73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20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042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94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08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82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33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30CD-D420-43EE-86C1-977D7AB3993A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21CF-D438-4B06-9C8C-1548DCE9AB2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90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21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g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73" y="4135047"/>
            <a:ext cx="2348621" cy="2348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96" y="1575877"/>
            <a:ext cx="11563321" cy="2399960"/>
          </a:xfrm>
        </p:spPr>
        <p:txBody>
          <a:bodyPr>
            <a:noAutofit/>
          </a:bodyPr>
          <a:lstStyle/>
          <a:p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CLINICAL SKILLS FOUNDATION COMPONENTS</a:t>
            </a:r>
            <a:b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</a:br>
            <a:r>
              <a:rPr lang="en-US" sz="48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RESPIRATORY SYSTEM EXAMINATION</a:t>
            </a:r>
            <a:endParaRPr lang="ar-IQ" sz="48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0957" y="4457701"/>
            <a:ext cx="9144000" cy="2188029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Nehaya Mnahi [module leader]</a:t>
            </a:r>
          </a:p>
          <a:p>
            <a:pPr algn="l" defTabSz="45720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Hadeel Salman [module co-leader]</a:t>
            </a:r>
          </a:p>
          <a:p>
            <a:pPr algn="l" defTabSz="45720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Ahmed Dawai</a:t>
            </a:r>
          </a:p>
          <a:p>
            <a:pPr algn="l" defTabSz="45720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Ghada  Lateef</a:t>
            </a:r>
          </a:p>
          <a:p>
            <a:pPr algn="l" defTabSz="45720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Dr.Mustafa Emad</a:t>
            </a:r>
          </a:p>
          <a:p>
            <a:pPr algn="l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1537854"/>
            <a:ext cx="11438312" cy="2000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Abnormal findings</a:t>
            </a:r>
          </a:p>
          <a:p>
            <a:r>
              <a:rPr lang="en-US" b="1" dirty="0">
                <a:latin typeface="Arial Rounded MT Bold" panose="020F0704030504030204" pitchFamily="34" charset="0"/>
              </a:rPr>
              <a:t>Barrel-shaped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Hyperinflation (Severe COPD)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259651"/>
            <a:ext cx="5516881" cy="55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40" y="1911922"/>
            <a:ext cx="4296760" cy="408214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Kyphosis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Scoliosis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Kyphoscoliosis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Idiopathic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Secondary to childhood poliomyelitis or spinal tuberculosis</a:t>
            </a: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90" y="1211183"/>
            <a:ext cx="2457768" cy="4654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00" y="2426917"/>
            <a:ext cx="3835409" cy="3439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89807" y="138645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094013"/>
            <a:ext cx="8935522" cy="5926418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Pectus Carinatum (Pigeon chest)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Hyperinflation with repeated vigorous contractions of the diaphragm while the bony thorax is in a pliable prepubertal state</a:t>
            </a:r>
          </a:p>
          <a:p>
            <a:pPr lvl="2"/>
            <a:r>
              <a:rPr lang="en-US" dirty="0">
                <a:latin typeface="Arial Rounded MT Bold" panose="020F0704030504030204" pitchFamily="34" charset="0"/>
              </a:rPr>
              <a:t>Severe and poorly controlled childhood asthma </a:t>
            </a:r>
          </a:p>
          <a:p>
            <a:pPr lvl="2"/>
            <a:r>
              <a:rPr lang="en-US" dirty="0">
                <a:latin typeface="Arial Rounded MT Bold" panose="020F0704030504030204" pitchFamily="34" charset="0"/>
              </a:rPr>
              <a:t>Osteomalacia and rickets)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Pectus Excavatum (Funnel chest)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Developmental deformity </a:t>
            </a:r>
          </a:p>
          <a:p>
            <a:pPr marL="457200" lvl="1" indent="0">
              <a:buNone/>
            </a:pPr>
            <a:br>
              <a:rPr lang="en-US" dirty="0"/>
            </a:b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3090673"/>
            <a:ext cx="2745811" cy="3496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5"/>
          <a:stretch/>
        </p:blipFill>
        <p:spPr>
          <a:xfrm>
            <a:off x="9087051" y="1964358"/>
            <a:ext cx="2781861" cy="4625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13" y="1057594"/>
            <a:ext cx="10515600" cy="661237"/>
          </a:xfrm>
        </p:spPr>
        <p:txBody>
          <a:bodyPr/>
          <a:lstStyle/>
          <a:p>
            <a:r>
              <a:rPr lang="en-US" sz="3600" dirty="0">
                <a:latin typeface="Arial Rounded MT Bold" panose="020F0704030504030204" pitchFamily="34" charset="0"/>
              </a:rPr>
              <a:t>Skin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13" y="1690688"/>
            <a:ext cx="6157791" cy="4351338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Metastatic tumour nodules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Neurofibromas and lipomas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The dilated venous vascular channels of SVCO 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53" y="1394073"/>
            <a:ext cx="2661329" cy="292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55" y="2497760"/>
            <a:ext cx="2607567" cy="3697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71" y="3542652"/>
            <a:ext cx="3278353" cy="3132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23" y="1294379"/>
            <a:ext cx="10515600" cy="79261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PALPATION</a:t>
            </a:r>
            <a:endParaRPr lang="ar-IQ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09" y="1989022"/>
            <a:ext cx="10755284" cy="49466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Examining the trachea and cardiac apex beat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Palpation for chest wall tenderness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Arial Rounded MT Bold" panose="020F0704030504030204" pitchFamily="34" charset="0"/>
              </a:rPr>
              <a:t>Chest expiation </a:t>
            </a:r>
            <a:endParaRPr lang="en-US" sz="2600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Abnormal findings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Arial Rounded MT Bold" panose="020F0704030504030204" pitchFamily="34" charset="0"/>
              </a:rPr>
              <a:t>Tracheal deviation</a:t>
            </a:r>
            <a:r>
              <a:rPr lang="en-US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 Rounded MT Bold" panose="020F0704030504030204" pitchFamily="34" charset="0"/>
              </a:rPr>
              <a:t> Shift of the upper mediastinum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dirty="0">
                <a:latin typeface="Arial Rounded MT Bold" panose="020F0704030504030204" pitchFamily="34" charset="0"/>
              </a:rPr>
              <a:t>Displacement of the cardiac apex beat </a:t>
            </a:r>
            <a:r>
              <a:rPr lang="en-US" dirty="0"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 Rounded MT Bold" panose="020F0704030504030204" pitchFamily="34" charset="0"/>
              </a:rPr>
              <a:t> indicate shift of the lower mediastinum 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Arial Rounded MT Bold" panose="020F0704030504030204" pitchFamily="34" charset="0"/>
              </a:rPr>
              <a:t>Tracheal tug is found in severe hyperinflation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Chest wall tenderness is found 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>
                <a:latin typeface="Arial Rounded MT Bold" panose="020F0704030504030204" pitchFamily="34" charset="0"/>
              </a:rPr>
              <a:t>Tietze’s syndrome (Costochondritis 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>
                <a:latin typeface="Arial Rounded MT Bold" panose="020F0704030504030204" pitchFamily="34" charset="0"/>
              </a:rPr>
              <a:t>Over areas of pulmonary infarction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>
                <a:latin typeface="Arial Rounded MT Bold" panose="020F0704030504030204" pitchFamily="34" charset="0"/>
              </a:rPr>
              <a:t>Over areas fracture</a:t>
            </a:r>
            <a:endParaRPr lang="ar-IQ" sz="2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/>
          <a:stretch/>
        </p:blipFill>
        <p:spPr>
          <a:xfrm>
            <a:off x="171477" y="48985"/>
            <a:ext cx="11849045" cy="12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1927651"/>
            <a:ext cx="6146693" cy="4231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6815" y="5700048"/>
            <a:ext cx="1012372" cy="473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/>
          <a:stretch/>
        </p:blipFill>
        <p:spPr>
          <a:xfrm>
            <a:off x="171477" y="240919"/>
            <a:ext cx="11849045" cy="1245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"/>
          <a:stretch/>
        </p:blipFill>
        <p:spPr>
          <a:xfrm>
            <a:off x="534128" y="1927651"/>
            <a:ext cx="5433855" cy="43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71851"/>
            <a:ext cx="10515600" cy="80894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Chest Expansion 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238079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By using both hands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By using tape measures </a:t>
            </a:r>
          </a:p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Abnormal findings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Unilateral reduced chest expansion indicates abnormality on that side: (Pleural effusion, Lung or lobar collapse, Pneumothorax and unilateral fibrosis)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Bilateral reduction in chest expansion (Severe COPD and diffuse pulmonary fibrosis)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30" y="2064002"/>
            <a:ext cx="6808333" cy="365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8"/>
          <a:stretch/>
        </p:blipFill>
        <p:spPr>
          <a:xfrm>
            <a:off x="171477" y="240919"/>
            <a:ext cx="11849045" cy="1245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047488"/>
            <a:ext cx="996043" cy="3102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804"/>
          <a:stretch/>
        </p:blipFill>
        <p:spPr>
          <a:xfrm>
            <a:off x="7281863" y="1879146"/>
            <a:ext cx="480128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81" y="1854423"/>
            <a:ext cx="6707748" cy="3909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Subcutaneous emphysema produces a crackling sensation over gas-containing tissue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Severe acute asthma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Spontaneous or traumatic pneumothorax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Rupture of the oesophagus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Complication of intercostal drainage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21" y="2258664"/>
            <a:ext cx="5962767" cy="29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08" y="1579766"/>
            <a:ext cx="10515600" cy="69468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PERCUSSION</a:t>
            </a:r>
            <a:endParaRPr lang="ar-IQ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286000"/>
            <a:ext cx="11288684" cy="469834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Percussion allows you to hear the pitch and loudness of the percussed note </a:t>
            </a:r>
            <a:br>
              <a:rPr lang="en-US" dirty="0"/>
            </a:b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50" y="3200128"/>
            <a:ext cx="9797106" cy="3657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37" y="6452114"/>
            <a:ext cx="1097280" cy="32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9087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Examination of External Features Of Respiratory System</a:t>
            </a:r>
            <a:endParaRPr lang="ar-IQ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786290"/>
            <a:ext cx="6800823" cy="336527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Observe patients breathlessness, weight , cyanosis and their mental state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Notice if the patient is using the accessory muscles of  respiration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Count the respiratory rate (breaths/min) for 30–60 seconds while you feel the pulse 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Check the pulse &amp; Blood pressure </a:t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94" y="2786289"/>
            <a:ext cx="4789714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4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" t="1404" r="1411" b="1315"/>
          <a:stretch/>
        </p:blipFill>
        <p:spPr>
          <a:xfrm>
            <a:off x="2807327" y="2305000"/>
            <a:ext cx="6849687" cy="349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1583871"/>
            <a:ext cx="10515600" cy="85203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AUSCULTATION</a:t>
            </a:r>
            <a:endParaRPr lang="ar-IQ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2435905"/>
            <a:ext cx="10515600" cy="1231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Most sounds reaching the chest wall are low-frequency and best heard with the stethoscope bell</a:t>
            </a:r>
            <a:br>
              <a:rPr lang="en-US" dirty="0">
                <a:latin typeface="Arial Rounded MT Bold" panose="020F0704030504030204" pitchFamily="34" charset="0"/>
              </a:rPr>
            </a:b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773936"/>
            <a:ext cx="11613289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Arial Rounded MT Bold" panose="020F0704030504030204" pitchFamily="34" charset="0"/>
              </a:rPr>
              <a:t>Normally </a:t>
            </a:r>
          </a:p>
          <a:p>
            <a:pPr marL="0" indent="0">
              <a:buNone/>
            </a:pPr>
            <a:r>
              <a:rPr lang="en-US" sz="3000" dirty="0">
                <a:latin typeface="Arial Rounded MT Bold" panose="020F0704030504030204" pitchFamily="34" charset="0"/>
              </a:rPr>
              <a:t>Rustling (vesicular) quality ,inspiratory phase longer than expiratory phase</a:t>
            </a:r>
          </a:p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Abnormal findings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Diminished vesicular breathing occurs 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Obesity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Pleural effusion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Marked pleural thickening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Pneumothorax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Hyperinflation due to COPD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Over an area of collapse (major bronchus is occluded)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1551214"/>
            <a:ext cx="10515600" cy="6336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Bronchial breathing</a:t>
            </a:r>
            <a:endParaRPr lang="ar-IQ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2184853"/>
            <a:ext cx="6623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A high-pitched breath sound with a hollow or blowing quality, are found when normal lung tissue is replaced by uniformly conducting tissue and the underlying major bronchus is patent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Similar length and intensity in inspiration and expiration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Pause between the two phases </a:t>
            </a: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04"/>
          <a:stretch/>
        </p:blipFill>
        <p:spPr>
          <a:xfrm>
            <a:off x="7070271" y="1751428"/>
            <a:ext cx="4611245" cy="4948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2929" y="5812972"/>
            <a:ext cx="653143" cy="244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1730828"/>
            <a:ext cx="10515600" cy="74045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Whispering Pectoriloquy &amp; Aegophony </a:t>
            </a:r>
            <a:endParaRPr lang="ar-IQ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2618242"/>
            <a:ext cx="10896600" cy="353763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Whispering Pectoriloquy are heard over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Pulmonary consolidation (pneumonia)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At the upper level of a pleural effusion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Areas of dense fibrosis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Aegophony is a bleating or nasal sound heard over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Consolidated lung (pneumonia)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At the upper level of a pleural effusion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6" y="12772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Added sounds</a:t>
            </a:r>
            <a:endParaRPr lang="ar-IQ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08" y="2269672"/>
            <a:ext cx="589461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Crackles are interrupted non-musical sounds and result from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Collapse of peripheral airways on expiration*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air bubbles through secretions in major bronchi, dilated bronchi in Bronchiectasis or in pulmonary cavities.**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735" r="2824" b="3297"/>
          <a:stretch/>
        </p:blipFill>
        <p:spPr>
          <a:xfrm>
            <a:off x="6025244" y="1910442"/>
            <a:ext cx="5992586" cy="4278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5971" y="2269672"/>
            <a:ext cx="457200" cy="310243"/>
          </a:xfrm>
          <a:prstGeom prst="rect">
            <a:avLst/>
          </a:prstGeom>
          <a:solidFill>
            <a:srgbClr val="FDD1B8"/>
          </a:solidFill>
          <a:ln>
            <a:solidFill>
              <a:srgbClr val="FDD1B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5" y="199285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54" y="1760309"/>
            <a:ext cx="11542097" cy="4787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Wheeze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Musical quality sounds imply airway narrowing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They are louder on expiration*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Inspiratory wheeze implies severe airway narrowing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High-pitched wheeze arises from smaller airways and has a whistling quality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Low pitched wheeze originates from larger bronchi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Asthma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COPD **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 Rounded MT Bold" panose="020F0704030504030204" pitchFamily="34" charset="0"/>
              </a:rPr>
              <a:t>Lung cancer (Localised wheeze with a single musical note that does not clear on coughing)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9" y="349129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81" y="1825625"/>
            <a:ext cx="1184904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A pleural friction rub is a creaking sound similar to that produced by bending stiff leather or walking in fresh snow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It is produced when inflamed parietal and visceral pleurae move over one another and is best heard with the stethoscope diaphragm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Heard over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Areas of inflamed pleura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Pulmonary infarction due to pulmonary embolism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" y="172691"/>
            <a:ext cx="11849045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74" y="709872"/>
            <a:ext cx="5132070" cy="5658782"/>
          </a:xfrm>
        </p:spPr>
      </p:pic>
    </p:spTree>
    <p:extLst>
      <p:ext uri="{BB962C8B-B14F-4D97-AF65-F5344CB8AC3E}">
        <p14:creationId xmlns:p14="http://schemas.microsoft.com/office/powerpoint/2010/main" val="2690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77" y="1423288"/>
            <a:ext cx="6496024" cy="484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latin typeface="Arial Rounded MT Bold" panose="020F0704030504030204" pitchFamily="34" charset="0"/>
              </a:rPr>
              <a:t>Abnormal findings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Use of accessory muscles of respiration (sternocleidomastoid, platysma and trapezius muscles) 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Severe COPD 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Acute severe asthma</a:t>
            </a:r>
          </a:p>
          <a:p>
            <a:pPr marL="0" indent="0">
              <a:buNone/>
            </a:pPr>
            <a:r>
              <a:rPr lang="en-US" sz="2600" dirty="0">
                <a:latin typeface="Arial Rounded MT Bold" panose="020F0704030504030204" pitchFamily="34" charset="0"/>
              </a:rPr>
              <a:t>If the patient sits forward with the hands/arms on the thighs or knees to ‘fix’ the shoulder girdle, he raises the clavicles and upper chest, increasing lung volume and negative intrathoracic pressure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1" y="2107039"/>
            <a:ext cx="5115197" cy="3069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809297"/>
            <a:ext cx="6885214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Paradoxical abdomen and chest movement (during inspiration the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abdomen moves inwards as the chest wall moves out)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Severe respiratory failure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Bilateral phrenic nerve lesions (diaphragmatic palsy)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Pursed lips (Increases positive end-expiratory pressure, reducing small-airway collapse and improving ventilation)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Severe COPD </a:t>
            </a:r>
          </a:p>
          <a:p>
            <a:pPr marL="0" indent="0">
              <a:buNone/>
            </a:pP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473528"/>
            <a:ext cx="11849045" cy="97971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r="26518"/>
          <a:stretch/>
        </p:blipFill>
        <p:spPr>
          <a:xfrm>
            <a:off x="7739743" y="1809296"/>
            <a:ext cx="3951514" cy="46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711324"/>
            <a:ext cx="3703865" cy="277432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328" y="1711324"/>
            <a:ext cx="6754586" cy="473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Cyanosis is the blue colour caused by an absolute concentration of deoxygenated haemoglobin of &gt;50 g/l</a:t>
            </a:r>
          </a:p>
          <a:p>
            <a:pPr marL="0" indent="0">
              <a:buNone/>
            </a:pP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Central cyanosis occurs when the arterial oxygen saturation falls below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90%, corresponding to a PaO2 of approximately 8 </a:t>
            </a:r>
            <a:r>
              <a:rPr lang="en-US" dirty="0" err="1">
                <a:latin typeface="Arial Rounded MT Bold" panose="020F0704030504030204" pitchFamily="34" charset="0"/>
              </a:rPr>
              <a:t>kPa</a:t>
            </a:r>
            <a:r>
              <a:rPr lang="en-US" dirty="0">
                <a:latin typeface="Arial Rounded MT Bold" panose="020F0704030504030204" pitchFamily="34" charset="0"/>
              </a:rPr>
              <a:t> (60 mmHg) </a:t>
            </a:r>
          </a:p>
          <a:p>
            <a:pPr marL="0" indent="0">
              <a:buNone/>
            </a:pP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Peripheral cyanosis is only seen in the fingers and toes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Circulatory disorders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Cold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Severe central cyanosis 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473528"/>
            <a:ext cx="11849045" cy="979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3941308"/>
            <a:ext cx="3703865" cy="277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78" y="1825625"/>
            <a:ext cx="78663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Hands</a:t>
            </a:r>
          </a:p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Clubbing of figures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Lung cancer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Bronchiectasis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Interstitial lung disease</a:t>
            </a:r>
          </a:p>
          <a:p>
            <a:pPr marL="457200" lvl="1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Hypertrophic pulmonary osteoarthropathy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Lung cancer, (Squamous cancer)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07" y="1658143"/>
            <a:ext cx="3288422" cy="246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"/>
          <a:stretch/>
        </p:blipFill>
        <p:spPr>
          <a:xfrm>
            <a:off x="8396307" y="4250661"/>
            <a:ext cx="3288422" cy="1926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473528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76" y="1627632"/>
            <a:ext cx="8003260" cy="50336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 brownish stain on the fingers and nails in cigarette smokers is caused by tar, not nicotine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Yellow nail syndrome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Lymphedema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Exudative pleural effusion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Termer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Fine finger tremor </a:t>
            </a:r>
          </a:p>
          <a:p>
            <a:pPr lvl="2"/>
            <a:r>
              <a:rPr lang="en-US" dirty="0">
                <a:latin typeface="Arial Rounded MT Bold" panose="020F0704030504030204" pitchFamily="34" charset="0"/>
              </a:rPr>
              <a:t>Excessive use of β-agonist or theophylline bronchodilator </a:t>
            </a:r>
          </a:p>
          <a:p>
            <a:pPr lvl="1"/>
            <a:r>
              <a:rPr lang="en-US" dirty="0">
                <a:latin typeface="Arial Rounded MT Bold" panose="020F0704030504030204" pitchFamily="34" charset="0"/>
              </a:rPr>
              <a:t>Coarse flapping tremor (asterixis) </a:t>
            </a:r>
          </a:p>
          <a:p>
            <a:pPr lvl="2"/>
            <a:r>
              <a:rPr lang="en-US" dirty="0">
                <a:latin typeface="Arial Rounded MT Bold" panose="020F0704030504030204" pitchFamily="34" charset="0"/>
              </a:rPr>
              <a:t>Severe ventilatory failure </a:t>
            </a:r>
          </a:p>
          <a:p>
            <a:pPr lvl="2"/>
            <a:r>
              <a:rPr lang="en-US" dirty="0">
                <a:latin typeface="Arial Rounded MT Bold" panose="020F0704030504030204" pitchFamily="34" charset="0"/>
              </a:rPr>
              <a:t>Carbon dioxide retention 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825624"/>
            <a:ext cx="3384233" cy="229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4260191"/>
            <a:ext cx="3384233" cy="240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473528"/>
            <a:ext cx="11849045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48" y="1699072"/>
            <a:ext cx="6816213" cy="435133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Erythema nodosum over the shins is a feature of acute sarcoidosis and tuberculosis </a:t>
            </a:r>
          </a:p>
          <a:p>
            <a:pPr marL="0" indent="0">
              <a:buNone/>
            </a:pPr>
            <a:br>
              <a:rPr lang="en-US" dirty="0"/>
            </a:b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473528"/>
            <a:ext cx="11849045" cy="97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09" y="1699072"/>
            <a:ext cx="3313312" cy="41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2795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INSPECTION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 </a:t>
            </a:r>
            <a:endParaRPr lang="ar-IQ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262188"/>
            <a:ext cx="728624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Arial Rounded MT Bold" panose="020F0704030504030204" pitchFamily="34" charset="0"/>
              </a:rPr>
              <a:t>Chest shape</a:t>
            </a:r>
          </a:p>
          <a:p>
            <a:pPr marL="0" indent="0">
              <a:buNone/>
            </a:pP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b="1" dirty="0">
                <a:latin typeface="Arial Rounded MT Bold" panose="020F0704030504030204" pitchFamily="34" charset="0"/>
              </a:rPr>
              <a:t>Normal findings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Symmetrical and elliptical in cross-section (Anteroposterior diameter should be less than the lateral diameter) </a:t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8413"/>
          <a:stretch/>
        </p:blipFill>
        <p:spPr>
          <a:xfrm>
            <a:off x="171477" y="114299"/>
            <a:ext cx="11849045" cy="979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2262188"/>
            <a:ext cx="3927336" cy="38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1506</Words>
  <Application>Microsoft Office PowerPoint</Application>
  <PresentationFormat>Widescreen</PresentationFormat>
  <Paragraphs>169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CLINICAL SKILLS FOUNDATION COMPONENTS RESPIRATORY SYSTEM EXAMINATION</vt:lpstr>
      <vt:lpstr>Examination of External Features Of Respiratory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INSPECTION </vt:lpstr>
      <vt:lpstr>PowerPoint Presentation</vt:lpstr>
      <vt:lpstr>PowerPoint Presentation</vt:lpstr>
      <vt:lpstr>PowerPoint Presentation</vt:lpstr>
      <vt:lpstr>Skin</vt:lpstr>
      <vt:lpstr>PALPATION</vt:lpstr>
      <vt:lpstr>PowerPoint Presentation</vt:lpstr>
      <vt:lpstr>Chest Expansion </vt:lpstr>
      <vt:lpstr>PowerPoint Presentation</vt:lpstr>
      <vt:lpstr>PowerPoint Presentation</vt:lpstr>
      <vt:lpstr>PERCUSSION</vt:lpstr>
      <vt:lpstr>PowerPoint Presentation</vt:lpstr>
      <vt:lpstr>AUSCULTATION</vt:lpstr>
      <vt:lpstr>PowerPoint Presentation</vt:lpstr>
      <vt:lpstr>Bronchial breathing</vt:lpstr>
      <vt:lpstr>Whispering Pectoriloquy &amp; Aegophony </vt:lpstr>
      <vt:lpstr>Added sounds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MS-2017</dc:creator>
  <cp:lastModifiedBy>Mustafaomranah1978@outlook.com</cp:lastModifiedBy>
  <cp:revision>37</cp:revision>
  <dcterms:created xsi:type="dcterms:W3CDTF">2023-03-18T05:35:26Z</dcterms:created>
  <dcterms:modified xsi:type="dcterms:W3CDTF">2023-05-11T20:22:34Z</dcterms:modified>
</cp:coreProperties>
</file>